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3" r:id="rId3"/>
    <p:sldId id="274" r:id="rId4"/>
    <p:sldId id="258" r:id="rId5"/>
    <p:sldId id="273" r:id="rId6"/>
    <p:sldId id="271" r:id="rId7"/>
    <p:sldId id="264" r:id="rId8"/>
    <p:sldId id="259" r:id="rId9"/>
    <p:sldId id="261" r:id="rId10"/>
    <p:sldId id="265" r:id="rId11"/>
    <p:sldId id="262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6AC24B2-ABE3-492A-8A99-D6D2DAA37AD1}">
          <p14:sldIdLst>
            <p14:sldId id="256"/>
            <p14:sldId id="263"/>
            <p14:sldId id="274"/>
            <p14:sldId id="258"/>
            <p14:sldId id="273"/>
            <p14:sldId id="271"/>
            <p14:sldId id="264"/>
            <p14:sldId id="259"/>
          </p14:sldIdLst>
        </p14:section>
        <p14:section name="Untitled Section" id="{00F140BB-F6D8-4C66-B8ED-F824A2B2BC08}">
          <p14:sldIdLst>
            <p14:sldId id="261"/>
            <p14:sldId id="265"/>
            <p14:sldId id="262"/>
            <p14:sldId id="266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59DA26"/>
    <a:srgbClr val="FF66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82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Dues to Date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215-4DCC-A625-BEDDC6A233EB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84-411F-9FE8-F76B6E65B0C3}"/>
              </c:ext>
            </c:extLst>
          </c:dPt>
          <c:cat>
            <c:strRef>
              <c:f>Sheet1!$A$2:$A$3</c:f>
              <c:strCache>
                <c:ptCount val="2"/>
                <c:pt idx="0">
                  <c:v>Paid</c:v>
                </c:pt>
                <c:pt idx="1">
                  <c:v>Delinquent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15-4DCC-A625-BEDDC6A23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582208661798426"/>
          <c:y val="0.13442027835042694"/>
          <c:w val="0.42413675819322522"/>
          <c:h val="0.8655797216495730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297-4C70-BB83-C2C9779ED7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297-4C70-BB83-C2C9779ED7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297-4C70-BB83-C2C9779ED7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297-4C70-BB83-C2C9779ED7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297-4C70-BB83-C2C9779ED7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297-4C70-BB83-C2C9779ED7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297-4C70-BB83-C2C9779ED7A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297-4C70-BB83-C2C9779ED7A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297-4C70-BB83-C2C9779ED7A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297-4C70-BB83-C2C9779ED7A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F297-4C70-BB83-C2C9779ED7A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F297-4C70-BB83-C2C9779ED7A0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B1-470B-BF8B-03C747C4E47C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F297-4C70-BB83-C2C9779ED7A0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F297-4C70-BB83-C2C9779ED7A0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F297-4C70-BB83-C2C9779ED7A0}"/>
              </c:ext>
            </c:extLst>
          </c:dPt>
          <c:cat>
            <c:strRef>
              <c:f>Sheet1!$A$2:$A$17</c:f>
              <c:strCache>
                <c:ptCount val="16"/>
                <c:pt idx="0">
                  <c:v>Bank Fees $2</c:v>
                </c:pt>
                <c:pt idx="1">
                  <c:v>Dues &amp; Subscriptions $12</c:v>
                </c:pt>
                <c:pt idx="2">
                  <c:v>Insurance $300</c:v>
                </c:pt>
                <c:pt idx="3">
                  <c:v>Janitorial $120</c:v>
                </c:pt>
                <c:pt idx="4">
                  <c:v>Lake Maintenance $250</c:v>
                </c:pt>
                <c:pt idx="5">
                  <c:v>Landscaping &amp; Groundskeeping $2,450</c:v>
                </c:pt>
                <c:pt idx="6">
                  <c:v>Legal Fees $300</c:v>
                </c:pt>
                <c:pt idx="7">
                  <c:v>Office Supplies $80</c:v>
                </c:pt>
                <c:pt idx="8">
                  <c:v>Pest Control $50</c:v>
                </c:pt>
                <c:pt idx="9">
                  <c:v>Pool Water Maintenance $800</c:v>
                </c:pt>
                <c:pt idx="10">
                  <c:v>Postage &amp; Delivery $166</c:v>
                </c:pt>
                <c:pt idx="11">
                  <c:v>Professional Fees $10</c:v>
                </c:pt>
                <c:pt idx="12">
                  <c:v>Property Management $2,300</c:v>
                </c:pt>
                <c:pt idx="13">
                  <c:v>Repairs &amp; Maintenance $462</c:v>
                </c:pt>
                <c:pt idx="14">
                  <c:v>Telephone Expense $100</c:v>
                </c:pt>
                <c:pt idx="15">
                  <c:v>Water &amp; Electric $1,200</c:v>
                </c:pt>
              </c:strCache>
            </c:strRef>
          </c:cat>
          <c:val>
            <c:numRef>
              <c:f>Sheet1!$B$2:$B$17</c:f>
              <c:numCache>
                <c:formatCode>0.00%</c:formatCode>
                <c:ptCount val="16"/>
                <c:pt idx="0">
                  <c:v>2.5000000000000001E-4</c:v>
                </c:pt>
                <c:pt idx="1">
                  <c:v>1.48E-3</c:v>
                </c:pt>
                <c:pt idx="2">
                  <c:v>3.6889999999999999E-2</c:v>
                </c:pt>
                <c:pt idx="3">
                  <c:v>1.4760000000000001E-2</c:v>
                </c:pt>
                <c:pt idx="4">
                  <c:v>3.074E-2</c:v>
                </c:pt>
                <c:pt idx="5">
                  <c:v>0.30127999999999999</c:v>
                </c:pt>
                <c:pt idx="6">
                  <c:v>3.6889999999999999E-2</c:v>
                </c:pt>
                <c:pt idx="7">
                  <c:v>9.8399999999999998E-3</c:v>
                </c:pt>
                <c:pt idx="8">
                  <c:v>6.1500000000000001E-3</c:v>
                </c:pt>
                <c:pt idx="9">
                  <c:v>9.8379999999999995E-2</c:v>
                </c:pt>
                <c:pt idx="10">
                  <c:v>2.0410000000000001E-2</c:v>
                </c:pt>
                <c:pt idx="11">
                  <c:v>1.23E-3</c:v>
                </c:pt>
                <c:pt idx="12">
                  <c:v>0.28283000000000003</c:v>
                </c:pt>
                <c:pt idx="13">
                  <c:v>5.6809999999999999E-2</c:v>
                </c:pt>
                <c:pt idx="14">
                  <c:v>1.23E-2</c:v>
                </c:pt>
                <c:pt idx="15">
                  <c:v>0.14757000000000001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B1-470B-BF8B-03C747C4E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2.6752251504714296E-2"/>
          <c:w val="0.46255271070670162"/>
          <c:h val="0.973247791238931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0.48342</cdr:x>
      <cdr:y>0</cdr:y>
    </cdr:from>
    <cdr:to>
      <cdr:x>0.86211</cdr:x>
      <cdr:y>0.18261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86E30A2-AD4F-FA6D-6350-B851791EC128}"/>
            </a:ext>
          </a:extLst>
        </cdr:cNvPr>
        <cdr:cNvSpPr txBox="1"/>
      </cdr:nvSpPr>
      <cdr:spPr>
        <a:xfrm xmlns:a="http://schemas.openxmlformats.org/drawingml/2006/main">
          <a:off x="5113868" y="0"/>
          <a:ext cx="4005943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0.59261</cdr:x>
      <cdr:y>0.05502</cdr:y>
    </cdr:from>
    <cdr:to>
      <cdr:x>0.85399</cdr:x>
      <cdr:y>0.14198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77DD6ED5-0DBF-18A8-23EA-1E943AF6EC8A}"/>
            </a:ext>
          </a:extLst>
        </cdr:cNvPr>
        <cdr:cNvSpPr txBox="1"/>
      </cdr:nvSpPr>
      <cdr:spPr>
        <a:xfrm xmlns:a="http://schemas.openxmlformats.org/drawingml/2006/main">
          <a:off x="6268962" y="275522"/>
          <a:ext cx="2764972" cy="435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0.35593</cdr:x>
      <cdr:y>0.03188</cdr:y>
    </cdr:from>
    <cdr:to>
      <cdr:x>0.85099</cdr:x>
      <cdr:y>0.1985</cdr:y>
    </cdr:to>
    <cdr:sp macro="" textlink="">
      <cdr:nvSpPr>
        <cdr:cNvPr id="4" name="Title 1">
          <a:extLst xmlns:a="http://schemas.openxmlformats.org/drawingml/2006/main">
            <a:ext uri="{FF2B5EF4-FFF2-40B4-BE49-F238E27FC236}">
              <a16:creationId xmlns:a16="http://schemas.microsoft.com/office/drawing/2014/main" id="{641C1C34-DFAC-8316-3170-A45DD19E338F}"/>
            </a:ext>
          </a:extLst>
        </cdr:cNvPr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3765249" y="159637"/>
          <a:ext cx="5236946" cy="8343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t">
          <a:normAutofit/>
        </a:bodyPr>
        <a:lstStyle xmlns:a="http://schemas.openxmlformats.org/drawingml/2006/main">
          <a:lvl1pPr algn="l" defTabSz="457200" rtl="0" eaLnBrk="1" latinLnBrk="0" hangingPunct="1">
            <a:spcBef>
              <a:spcPct val="0"/>
            </a:spcBef>
            <a:buNone/>
            <a:defRPr sz="3600" kern="1200">
              <a:solidFill>
                <a:schemeClr val="accent1"/>
              </a:solidFill>
              <a:latin typeface="+mj-lt"/>
              <a:ea typeface="+mj-ea"/>
              <a:cs typeface="+mj-cs"/>
            </a:defRPr>
          </a:lvl1pPr>
          <a:lvl2pPr eaLnBrk="1" hangingPunct="1">
            <a:defRPr>
              <a:solidFill>
                <a:schemeClr val="tx2"/>
              </a:solidFill>
            </a:defRPr>
          </a:lvl2pPr>
          <a:lvl3pPr eaLnBrk="1" hangingPunct="1">
            <a:defRPr>
              <a:solidFill>
                <a:schemeClr val="tx2"/>
              </a:solidFill>
            </a:defRPr>
          </a:lvl3pPr>
          <a:lvl4pPr eaLnBrk="1" hangingPunct="1">
            <a:defRPr>
              <a:solidFill>
                <a:schemeClr val="tx2"/>
              </a:solidFill>
            </a:defRPr>
          </a:lvl4pPr>
          <a:lvl5pPr eaLnBrk="1" hangingPunct="1">
            <a:defRPr>
              <a:solidFill>
                <a:schemeClr val="tx2"/>
              </a:solidFill>
            </a:defRPr>
          </a:lvl5pPr>
          <a:lvl6pPr eaLnBrk="1" hangingPunct="1">
            <a:defRPr>
              <a:solidFill>
                <a:schemeClr val="tx2"/>
              </a:solidFill>
            </a:defRPr>
          </a:lvl6pPr>
          <a:lvl7pPr eaLnBrk="1" hangingPunct="1">
            <a:defRPr>
              <a:solidFill>
                <a:schemeClr val="tx2"/>
              </a:solidFill>
            </a:defRPr>
          </a:lvl7pPr>
          <a:lvl8pPr eaLnBrk="1" hangingPunct="1">
            <a:defRPr>
              <a:solidFill>
                <a:schemeClr val="tx2"/>
              </a:solidFill>
            </a:defRPr>
          </a:lvl8pPr>
          <a:lvl9pPr eaLnBrk="1" hangingPunct="1">
            <a:defRPr>
              <a:solidFill>
                <a:schemeClr val="tx2"/>
              </a:solidFill>
            </a:defRPr>
          </a:lvl9pPr>
        </a:lstStyle>
        <a:p xmlns:a="http://schemas.openxmlformats.org/drawingml/2006/main">
          <a:r>
            <a:rPr lang="en-US" sz="2400" b="1" dirty="0">
              <a:solidFill>
                <a:schemeClr val="accent2"/>
              </a:solidFill>
            </a:rPr>
            <a:t>Monthly Expenses if everyone paid  totals $8,602</a:t>
          </a:r>
        </a:p>
      </cdr:txBody>
    </cdr:sp>
  </cdr:relSizeAnchor>
  <cdr:relSizeAnchor xmlns:cdr="http://schemas.openxmlformats.org/drawingml/2006/chartDrawing">
    <cdr:from>
      <cdr:x>0.06883</cdr:x>
      <cdr:y>0.13188</cdr:y>
    </cdr:from>
    <cdr:to>
      <cdr:x>0.88149</cdr:x>
      <cdr:y>0.39565</cdr:y>
    </cdr:to>
    <cdr:sp macro="" textlink="">
      <cdr:nvSpPr>
        <cdr:cNvPr id="5" name="Title 1">
          <a:extLst xmlns:a="http://schemas.openxmlformats.org/drawingml/2006/main">
            <a:ext uri="{FF2B5EF4-FFF2-40B4-BE49-F238E27FC236}">
              <a16:creationId xmlns:a16="http://schemas.microsoft.com/office/drawing/2014/main" id="{641C1C34-DFAC-8316-3170-A45DD19E338F}"/>
            </a:ext>
          </a:extLst>
        </cdr:cNvPr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728134" y="660400"/>
          <a:ext cx="8596668" cy="1320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t">
          <a:normAutofit/>
        </a:bodyPr>
        <a:lstStyle xmlns:a="http://schemas.openxmlformats.org/drawingml/2006/main">
          <a:lvl1pPr algn="l" defTabSz="457200" rtl="0" eaLnBrk="1" latinLnBrk="0" hangingPunct="1">
            <a:spcBef>
              <a:spcPct val="0"/>
            </a:spcBef>
            <a:buNone/>
            <a:defRPr sz="3600" kern="1200">
              <a:solidFill>
                <a:schemeClr val="accent1"/>
              </a:solidFill>
              <a:latin typeface="+mj-lt"/>
              <a:ea typeface="+mj-ea"/>
              <a:cs typeface="+mj-cs"/>
            </a:defRPr>
          </a:lvl1pPr>
          <a:lvl2pPr eaLnBrk="1" hangingPunct="1">
            <a:defRPr>
              <a:solidFill>
                <a:schemeClr val="tx2"/>
              </a:solidFill>
            </a:defRPr>
          </a:lvl2pPr>
          <a:lvl3pPr eaLnBrk="1" hangingPunct="1">
            <a:defRPr>
              <a:solidFill>
                <a:schemeClr val="tx2"/>
              </a:solidFill>
            </a:defRPr>
          </a:lvl3pPr>
          <a:lvl4pPr eaLnBrk="1" hangingPunct="1">
            <a:defRPr>
              <a:solidFill>
                <a:schemeClr val="tx2"/>
              </a:solidFill>
            </a:defRPr>
          </a:lvl4pPr>
          <a:lvl5pPr eaLnBrk="1" hangingPunct="1">
            <a:defRPr>
              <a:solidFill>
                <a:schemeClr val="tx2"/>
              </a:solidFill>
            </a:defRPr>
          </a:lvl5pPr>
          <a:lvl6pPr eaLnBrk="1" hangingPunct="1">
            <a:defRPr>
              <a:solidFill>
                <a:schemeClr val="tx2"/>
              </a:solidFill>
            </a:defRPr>
          </a:lvl6pPr>
          <a:lvl7pPr eaLnBrk="1" hangingPunct="1">
            <a:defRPr>
              <a:solidFill>
                <a:schemeClr val="tx2"/>
              </a:solidFill>
            </a:defRPr>
          </a:lvl7pPr>
          <a:lvl8pPr eaLnBrk="1" hangingPunct="1">
            <a:defRPr>
              <a:solidFill>
                <a:schemeClr val="tx2"/>
              </a:solidFill>
            </a:defRPr>
          </a:lvl8pPr>
          <a:lvl9pPr eaLnBrk="1" hangingPunct="1">
            <a:defRPr>
              <a:solidFill>
                <a:schemeClr val="tx2"/>
              </a:solidFill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2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8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879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6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323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29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06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0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4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2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1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9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4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4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9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0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A6E0C-9791-475C-B8DF-84580F1A009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D4C0D6-65D7-4F54-A8F6-915E5D41D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30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msllc@tds.net" TargetMode="External"/><Relationship Id="rId2" Type="http://schemas.openxmlformats.org/officeDocument/2006/relationships/hyperlink" Target="http://www.marinerslandinghoa.com/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msiflorida.com/" TargetMode="External"/><Relationship Id="rId2" Type="http://schemas.openxmlformats.org/officeDocument/2006/relationships/hyperlink" Target="tel:904-225-907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inerslandinghoa.com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4EC9-ECD3-E638-0813-B110F243C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248" y="1997834"/>
            <a:ext cx="9718323" cy="213873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sz="6000" b="1" dirty="0">
                <a:ln>
                  <a:solidFill>
                    <a:schemeClr val="tx1"/>
                  </a:solidFill>
                </a:ln>
              </a:rPr>
              <a:t>Mariner’s Landing</a:t>
            </a:r>
            <a:br>
              <a:rPr lang="en-US" sz="6000" b="1" dirty="0">
                <a:ln>
                  <a:solidFill>
                    <a:schemeClr val="tx1"/>
                  </a:solidFill>
                </a:ln>
              </a:rPr>
            </a:br>
            <a:r>
              <a:rPr lang="en-US" sz="6000" b="1" dirty="0">
                <a:ln>
                  <a:solidFill>
                    <a:schemeClr val="tx1"/>
                  </a:solidFill>
                </a:ln>
              </a:rPr>
              <a:t>Home Owner’s Association</a:t>
            </a:r>
          </a:p>
        </p:txBody>
      </p:sp>
    </p:spTree>
    <p:extLst>
      <p:ext uri="{BB962C8B-B14F-4D97-AF65-F5344CB8AC3E}">
        <p14:creationId xmlns:p14="http://schemas.microsoft.com/office/powerpoint/2010/main" val="29349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94"/>
    </mc:Choice>
    <mc:Fallback xmlns="">
      <p:transition spd="slow" advTm="259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462ED-43B1-25F8-7ACD-F15CECA63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chemeClr val="tx1"/>
                  </a:solidFill>
                </a:ln>
              </a:rPr>
              <a:t>Letters &amp; Liens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01B4B-30F4-4C9D-272D-0B230D45DD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7741452" cy="3880772"/>
          </a:xfrm>
        </p:spPr>
        <p:txBody>
          <a:bodyPr>
            <a:normAutofit/>
          </a:bodyPr>
          <a:lstStyle/>
          <a:p>
            <a:pPr lvl="1"/>
            <a:r>
              <a:rPr lang="en-US" sz="3400" b="1" dirty="0"/>
              <a:t>  Violation Letters</a:t>
            </a:r>
          </a:p>
          <a:p>
            <a:pPr lvl="1"/>
            <a:r>
              <a:rPr lang="en-US" sz="3400" b="1" dirty="0"/>
              <a:t>  Delinquent letters</a:t>
            </a:r>
          </a:p>
          <a:p>
            <a:pPr lvl="1"/>
            <a:r>
              <a:rPr lang="en-US" sz="3400" b="1" dirty="0"/>
              <a:t>  Lien</a:t>
            </a:r>
          </a:p>
          <a:p>
            <a:pPr lvl="1"/>
            <a:r>
              <a:rPr lang="en-US" sz="3400" b="1" dirty="0"/>
              <a:t>  Cost</a:t>
            </a:r>
          </a:p>
        </p:txBody>
      </p:sp>
    </p:spTree>
    <p:extLst>
      <p:ext uri="{BB962C8B-B14F-4D97-AF65-F5344CB8AC3E}">
        <p14:creationId xmlns:p14="http://schemas.microsoft.com/office/powerpoint/2010/main" val="253344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75"/>
    </mc:Choice>
    <mc:Fallback xmlns="">
      <p:transition spd="slow" advTm="3375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90C9-47B5-5F2E-C5CD-01DF44140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>
                <a:ln>
                  <a:solidFill>
                    <a:schemeClr val="tx1"/>
                  </a:solidFill>
                </a:ln>
              </a:rPr>
              <a:t>Other Important Information</a:t>
            </a:r>
            <a:br>
              <a:rPr lang="en-US" sz="4800" b="1" dirty="0">
                <a:ln>
                  <a:solidFill>
                    <a:schemeClr val="tx1"/>
                  </a:solidFill>
                </a:ln>
              </a:rPr>
            </a:br>
            <a:r>
              <a:rPr lang="en-US" sz="4800" b="1" dirty="0">
                <a:ln>
                  <a:solidFill>
                    <a:schemeClr val="tx1"/>
                  </a:solidFill>
                </a:ln>
              </a:rPr>
              <a:t>and Phone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4FE10-E0A9-FD2B-CE3F-F0E8DB772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4500" y="2367628"/>
            <a:ext cx="5234735" cy="3880772"/>
          </a:xfrm>
        </p:spPr>
        <p:txBody>
          <a:bodyPr/>
          <a:lstStyle/>
          <a:p>
            <a:r>
              <a:rPr lang="en-US" sz="2400" b="1" dirty="0"/>
              <a:t>Kingsland Police</a:t>
            </a:r>
          </a:p>
          <a:p>
            <a:pPr marL="457200" lvl="1" indent="0">
              <a:buNone/>
            </a:pPr>
            <a:r>
              <a:rPr lang="en-US" sz="2400" b="1" dirty="0"/>
              <a:t>912-729-8254</a:t>
            </a:r>
          </a:p>
          <a:p>
            <a:endParaRPr lang="en-US" sz="2400" b="1" dirty="0"/>
          </a:p>
          <a:p>
            <a:r>
              <a:rPr lang="en-US" sz="2400" b="1" dirty="0"/>
              <a:t>Code Enforcement</a:t>
            </a:r>
          </a:p>
          <a:p>
            <a:pPr marL="457200" lvl="1" indent="0">
              <a:buNone/>
            </a:pPr>
            <a:r>
              <a:rPr lang="en-US" sz="2400" b="1" dirty="0"/>
              <a:t>Scott Dubois</a:t>
            </a:r>
          </a:p>
          <a:p>
            <a:pPr marL="457200" lvl="1" indent="0">
              <a:buNone/>
            </a:pPr>
            <a:r>
              <a:rPr lang="en-US" sz="2400" b="1" dirty="0"/>
              <a:t>912-729-8254</a:t>
            </a:r>
          </a:p>
          <a:p>
            <a:pPr marL="457200" lvl="1" indent="0">
              <a:buNone/>
            </a:pPr>
            <a:r>
              <a:rPr lang="en-US" sz="2400" b="1" dirty="0"/>
              <a:t>sdubois@kingslandgeorgia.com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18893-759B-74B2-01F6-D0CA8547D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9235" y="2367627"/>
            <a:ext cx="4524705" cy="3880773"/>
          </a:xfrm>
        </p:spPr>
        <p:txBody>
          <a:bodyPr>
            <a:normAutofit/>
          </a:bodyPr>
          <a:lstStyle/>
          <a:p>
            <a:r>
              <a:rPr lang="en-US" sz="2400" b="1" dirty="0"/>
              <a:t>Public Works</a:t>
            </a:r>
          </a:p>
          <a:p>
            <a:pPr marL="457200" lvl="1" indent="0">
              <a:buNone/>
            </a:pPr>
            <a:r>
              <a:rPr lang="en-US" sz="2400" b="1" dirty="0"/>
              <a:t>912-729-8236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400" b="1" dirty="0"/>
              <a:t>Camden Co. Animal Control</a:t>
            </a:r>
          </a:p>
          <a:p>
            <a:pPr marL="457200" lvl="1" indent="0">
              <a:buNone/>
            </a:pPr>
            <a:r>
              <a:rPr lang="en-US" sz="2400" b="1" dirty="0"/>
              <a:t>912-576-7395</a:t>
            </a:r>
          </a:p>
        </p:txBody>
      </p:sp>
    </p:spTree>
    <p:extLst>
      <p:ext uri="{BB962C8B-B14F-4D97-AF65-F5344CB8AC3E}">
        <p14:creationId xmlns:p14="http://schemas.microsoft.com/office/powerpoint/2010/main" val="261158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12"/>
    </mc:Choice>
    <mc:Fallback xmlns="">
      <p:transition spd="slow" advTm="3512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C0B3F-2C35-676B-06FB-C7F88A04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035" y="608097"/>
            <a:ext cx="8596668" cy="1313793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chemeClr val="tx1"/>
                  </a:solidFill>
                </a:ln>
              </a:rPr>
              <a:t>MLHOA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A94C0-0310-C79C-5E24-BBD8F4386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9306" y="2270233"/>
            <a:ext cx="4966137" cy="4480576"/>
          </a:xfrm>
        </p:spPr>
        <p:txBody>
          <a:bodyPr/>
          <a:lstStyle/>
          <a:p>
            <a:r>
              <a:rPr lang="en-US" sz="2200" b="1" dirty="0"/>
              <a:t>Facebook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Mariner’s Landing HOA Official FB Group 2022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200" b="1" dirty="0"/>
          </a:p>
          <a:p>
            <a:pPr>
              <a:spcBef>
                <a:spcPts val="0"/>
              </a:spcBef>
            </a:pPr>
            <a:r>
              <a:rPr lang="en-US" sz="2200" b="1" dirty="0"/>
              <a:t>Website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www.marinerslandinghoa.com</a:t>
            </a:r>
            <a:endParaRPr lang="en-US" sz="2200" b="1" dirty="0">
              <a:solidFill>
                <a:schemeClr val="accent2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b="1" dirty="0"/>
          </a:p>
          <a:p>
            <a:pPr>
              <a:spcBef>
                <a:spcPts val="0"/>
              </a:spcBef>
            </a:pPr>
            <a:r>
              <a:rPr lang="en-US" sz="2200" b="1" dirty="0"/>
              <a:t>MLHOA address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101 Mariners Drive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Kingsland, GA 31548</a:t>
            </a:r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114BE-45EA-C948-2F4F-173347B89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0369" y="2270233"/>
            <a:ext cx="5596761" cy="4480576"/>
          </a:xfrm>
        </p:spPr>
        <p:txBody>
          <a:bodyPr>
            <a:normAutofit/>
          </a:bodyPr>
          <a:lstStyle/>
          <a:p>
            <a:r>
              <a:rPr lang="en-US" sz="2200" b="1" dirty="0"/>
              <a:t>Management Company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Advanced Management Services LLC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130 N. Gross Road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Suite 203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Kingsland, GA 31548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	or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PO Box 5237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St. </a:t>
            </a:r>
            <a:r>
              <a:rPr lang="en-US" sz="2200" b="1" dirty="0" err="1"/>
              <a:t>Marys</a:t>
            </a:r>
            <a:r>
              <a:rPr lang="en-US" sz="2200" b="1" dirty="0"/>
              <a:t>, GA 31558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Email:  </a:t>
            </a:r>
            <a:r>
              <a:rPr lang="en-US" sz="2200" b="1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amsllc@tds.net</a:t>
            </a:r>
            <a:endParaRPr lang="en-US" sz="2200" b="1" dirty="0">
              <a:solidFill>
                <a:schemeClr val="accent2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200" b="1" dirty="0"/>
              <a:t> Phone:  912-673-0066</a:t>
            </a:r>
          </a:p>
        </p:txBody>
      </p:sp>
    </p:spTree>
    <p:extLst>
      <p:ext uri="{BB962C8B-B14F-4D97-AF65-F5344CB8AC3E}">
        <p14:creationId xmlns:p14="http://schemas.microsoft.com/office/powerpoint/2010/main" val="318785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23"/>
    </mc:Choice>
    <mc:Fallback xmlns="">
      <p:transition spd="slow" advTm="4223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32CDE-D4B2-31C3-0977-0580781AC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986" y="195943"/>
            <a:ext cx="9365300" cy="1207188"/>
          </a:xfrm>
        </p:spPr>
        <p:txBody>
          <a:bodyPr>
            <a:noAutofit/>
          </a:bodyPr>
          <a:lstStyle/>
          <a:p>
            <a:r>
              <a:rPr lang="en-US" sz="5400" b="1" dirty="0">
                <a:ln>
                  <a:solidFill>
                    <a:schemeClr val="tx1"/>
                  </a:solidFill>
                </a:ln>
              </a:rPr>
              <a:t>Facts if we disband the HOA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6D264-4F4E-2302-547A-175E00A775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403131"/>
            <a:ext cx="9365300" cy="5044966"/>
          </a:xfrm>
        </p:spPr>
        <p:txBody>
          <a:bodyPr>
            <a:noAutofit/>
          </a:bodyPr>
          <a:lstStyle/>
          <a:p>
            <a:r>
              <a:rPr lang="en-US" sz="2400" b="1" dirty="0"/>
              <a:t>Requires majority of Homeowners to disband</a:t>
            </a:r>
          </a:p>
          <a:p>
            <a:r>
              <a:rPr lang="en-US" sz="2400" b="1" dirty="0"/>
              <a:t>Requires Mortgage Companies to be on board</a:t>
            </a:r>
          </a:p>
          <a:p>
            <a:r>
              <a:rPr lang="en-US" sz="2400" b="1" dirty="0"/>
              <a:t>Compromises value of properties</a:t>
            </a:r>
          </a:p>
          <a:p>
            <a:r>
              <a:rPr lang="en-US" sz="2400" b="1" dirty="0"/>
              <a:t>Common Areas become joint ownership of homeowners and they are responsible to pay taxes and upkeep</a:t>
            </a:r>
          </a:p>
          <a:p>
            <a:r>
              <a:rPr lang="en-US" sz="2400" b="1" dirty="0"/>
              <a:t>Legal Fees are very expensive to disband</a:t>
            </a:r>
          </a:p>
          <a:p>
            <a:r>
              <a:rPr lang="en-US" sz="2400" b="1" dirty="0"/>
              <a:t>Sometimes takes years with no guarantee of approval</a:t>
            </a:r>
          </a:p>
          <a:p>
            <a:r>
              <a:rPr lang="en-US" sz="2400" b="1" dirty="0"/>
              <a:t>Properties will lack legal protection</a:t>
            </a:r>
          </a:p>
          <a:p>
            <a:r>
              <a:rPr lang="en-US" sz="2400" b="1" dirty="0"/>
              <a:t>Must deal with Contractors (i.e. utilities, lawn and pool care)</a:t>
            </a:r>
          </a:p>
          <a:p>
            <a:r>
              <a:rPr lang="en-US" sz="2400" b="1" dirty="0"/>
              <a:t>HOA is here to benefit your home and community</a:t>
            </a:r>
          </a:p>
        </p:txBody>
      </p:sp>
    </p:spTree>
    <p:extLst>
      <p:ext uri="{BB962C8B-B14F-4D97-AF65-F5344CB8AC3E}">
        <p14:creationId xmlns:p14="http://schemas.microsoft.com/office/powerpoint/2010/main" val="277454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31"/>
    </mc:Choice>
    <mc:Fallback xmlns="">
      <p:transition spd="slow" advTm="343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52B5F-1F56-B6D5-741F-596C6A4DB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FDB383-E586-6E52-B13D-9446507B5BFE}"/>
              </a:ext>
            </a:extLst>
          </p:cNvPr>
          <p:cNvSpPr txBox="1"/>
          <p:nvPr/>
        </p:nvSpPr>
        <p:spPr>
          <a:xfrm>
            <a:off x="812800" y="0"/>
            <a:ext cx="8525934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i="0" dirty="0">
                <a:solidFill>
                  <a:srgbClr val="FF0000"/>
                </a:solidFill>
                <a:effectLst/>
                <a:latin typeface="Trebuchet MS" panose="020B0603020202020204" pitchFamily="34" charset="0"/>
              </a:rPr>
              <a:t>Starting May 1, 2025</a:t>
            </a:r>
            <a:r>
              <a:rPr lang="en-US" sz="4400" b="1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, </a:t>
            </a:r>
            <a:endParaRPr lang="en-US" sz="4400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en-US" sz="4400" b="1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Mariners Landing HOA will transition to a new management company:</a:t>
            </a:r>
            <a:endParaRPr lang="en-US" sz="4400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en-US" sz="4400" b="1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Property Management Systems, Inc.  (PMSI)</a:t>
            </a:r>
            <a:endParaRPr lang="en-US" sz="4400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en-US" sz="4400" b="1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463499 S.R.200 P.O. Box 1987</a:t>
            </a:r>
            <a:endParaRPr lang="en-US" sz="4400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en-US" sz="4400" b="1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Yulee, FL 32041</a:t>
            </a:r>
            <a:endParaRPr lang="en-US" sz="4400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en-US" sz="4400" b="0" i="0" u="sng" dirty="0">
                <a:solidFill>
                  <a:srgbClr val="FF0000"/>
                </a:solidFill>
                <a:effectLst/>
                <a:latin typeface="Trebuchet MS" panose="020B0603020202020204" pitchFamily="34" charset="0"/>
                <a:hlinkClick r:id="rId2"/>
              </a:rPr>
              <a:t>904-225-9070</a:t>
            </a:r>
            <a:endParaRPr lang="en-US" sz="4400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en-US" sz="4400" b="1" i="0" u="sng" dirty="0">
                <a:solidFill>
                  <a:srgbClr val="4275AF"/>
                </a:solidFill>
                <a:effectLst/>
                <a:latin typeface="Trebuchet MS" panose="020B0603020202020204" pitchFamily="34" charset="0"/>
                <a:hlinkClick r:id="rId3"/>
              </a:rPr>
              <a:t>www.PMSIFlorida.com</a:t>
            </a:r>
            <a:r>
              <a:rPr lang="en-US" sz="4400" b="0" i="0" u="sng" dirty="0">
                <a:solidFill>
                  <a:srgbClr val="4275AF"/>
                </a:solidFill>
                <a:effectLst/>
                <a:latin typeface="Trebuchet MS" panose="020B0603020202020204" pitchFamily="34" charset="0"/>
                <a:hlinkClick r:id="rId3"/>
              </a:rPr>
              <a:t> </a:t>
            </a:r>
            <a:endParaRPr lang="en-US" sz="4400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57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55"/>
    </mc:Choice>
    <mc:Fallback xmlns="">
      <p:transition spd="slow" advTm="305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248F-15A0-6330-0B25-CD9CD3860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2318114" cy="2196662"/>
          </a:xfrm>
        </p:spPr>
        <p:txBody>
          <a:bodyPr>
            <a:normAutofit/>
          </a:bodyPr>
          <a:lstStyle/>
          <a:p>
            <a:r>
              <a:rPr kumimoji="0" lang="en-US" sz="60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2023 Dues </a:t>
            </a:r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B40DF74-E609-C6EE-9A31-F25BC29F96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688083"/>
              </p:ext>
            </p:extLst>
          </p:nvPr>
        </p:nvGraphicFramePr>
        <p:xfrm>
          <a:off x="3200401" y="519153"/>
          <a:ext cx="5376040" cy="5819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3" imgW="3924123" imgH="4248095" progId="Excel.Sheet.12">
                  <p:embed/>
                </p:oleObj>
              </mc:Choice>
              <mc:Fallback>
                <p:oleObj name="Worksheet" r:id="rId3" imgW="3924123" imgH="424809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0401" y="519153"/>
                        <a:ext cx="5376040" cy="58196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824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75"/>
    </mc:Choice>
    <mc:Fallback xmlns="">
      <p:transition spd="slow" advTm="337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81126-E59B-B6AF-D55B-67736FFE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35" y="336347"/>
            <a:ext cx="9683031" cy="1852119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n>
                  <a:solidFill>
                    <a:schemeClr val="tx1"/>
                  </a:solidFill>
                </a:ln>
              </a:rPr>
              <a:t>People Paying VS People Not Paying out of 251 Homes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FBCAE-D674-0310-3B3F-9DD5F92E2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1872" y="2341510"/>
            <a:ext cx="4281465" cy="23332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	</a:t>
            </a:r>
            <a:r>
              <a:rPr lang="en-US" sz="3200" b="1" dirty="0"/>
              <a:t>Paying 79%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	</a:t>
            </a:r>
            <a:r>
              <a:rPr lang="en-US" sz="3200" b="1" dirty="0"/>
              <a:t>Delinquent/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b="1" dirty="0"/>
              <a:t>		Liens 21%</a:t>
            </a:r>
            <a:r>
              <a:rPr lang="en-US" sz="4000" b="1" dirty="0"/>
              <a:t> 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37B76CC-67EA-ED8F-64AD-BB13D7EC8E7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69718578"/>
              </p:ext>
            </p:extLst>
          </p:nvPr>
        </p:nvGraphicFramePr>
        <p:xfrm>
          <a:off x="5423337" y="1797270"/>
          <a:ext cx="4934608" cy="4729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77BC2BCB-25F0-822E-9212-E2E4741A0D41}"/>
              </a:ext>
            </a:extLst>
          </p:cNvPr>
          <p:cNvSpPr/>
          <p:nvPr/>
        </p:nvSpPr>
        <p:spPr>
          <a:xfrm>
            <a:off x="1180912" y="2824492"/>
            <a:ext cx="653143" cy="658812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65C-3108-39F9-41EF-5FFBF56E92BF}"/>
              </a:ext>
            </a:extLst>
          </p:cNvPr>
          <p:cNvSpPr/>
          <p:nvPr/>
        </p:nvSpPr>
        <p:spPr>
          <a:xfrm>
            <a:off x="1180912" y="3789391"/>
            <a:ext cx="653143" cy="6588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98E1DC-3E3C-0D51-BF33-FC443D47178F}"/>
              </a:ext>
            </a:extLst>
          </p:cNvPr>
          <p:cNvSpPr txBox="1"/>
          <p:nvPr/>
        </p:nvSpPr>
        <p:spPr>
          <a:xfrm>
            <a:off x="674914" y="5155323"/>
            <a:ext cx="54210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Significant Improvement since hiring</a:t>
            </a:r>
          </a:p>
          <a:p>
            <a:r>
              <a:rPr lang="en-US" sz="2400" dirty="0"/>
              <a:t>Advanced Management Services</a:t>
            </a:r>
          </a:p>
        </p:txBody>
      </p:sp>
    </p:spTree>
    <p:extLst>
      <p:ext uri="{BB962C8B-B14F-4D97-AF65-F5344CB8AC3E}">
        <p14:creationId xmlns:p14="http://schemas.microsoft.com/office/powerpoint/2010/main" val="89606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7"/>
    </mc:Choice>
    <mc:Fallback xmlns="">
      <p:transition spd="slow" advTm="344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F379B7E-12E0-85E1-63E3-9C0AB687771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66784518"/>
              </p:ext>
            </p:extLst>
          </p:nvPr>
        </p:nvGraphicFramePr>
        <p:xfrm>
          <a:off x="806752" y="1487964"/>
          <a:ext cx="10578496" cy="5007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3EDD133-13F3-70DE-008A-8C7C3719BE8A}"/>
              </a:ext>
            </a:extLst>
          </p:cNvPr>
          <p:cNvSpPr txBox="1">
            <a:spLocks/>
          </p:cNvSpPr>
          <p:nvPr/>
        </p:nvSpPr>
        <p:spPr>
          <a:xfrm>
            <a:off x="677334" y="362606"/>
            <a:ext cx="8596668" cy="11253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800" b="1" dirty="0">
                <a:ln>
                  <a:solidFill>
                    <a:schemeClr val="tx1"/>
                  </a:solidFill>
                </a:ln>
              </a:rPr>
              <a:t>What My Dues Pay For:</a:t>
            </a:r>
          </a:p>
        </p:txBody>
      </p:sp>
    </p:spTree>
    <p:extLst>
      <p:ext uri="{BB962C8B-B14F-4D97-AF65-F5344CB8AC3E}">
        <p14:creationId xmlns:p14="http://schemas.microsoft.com/office/powerpoint/2010/main" val="283637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28"/>
    </mc:Choice>
    <mc:Fallback xmlns="">
      <p:transition spd="slow" advTm="372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8FB5B-F8DC-6A0C-6F38-087B78FAB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2717"/>
          </a:xfrm>
        </p:spPr>
        <p:txBody>
          <a:bodyPr>
            <a:noAutofit/>
          </a:bodyPr>
          <a:lstStyle/>
          <a:p>
            <a:r>
              <a:rPr lang="en-US" sz="6000" b="1" dirty="0">
                <a:ln>
                  <a:solidFill>
                    <a:schemeClr val="tx1"/>
                  </a:solidFill>
                </a:ln>
              </a:rPr>
              <a:t>Dues – 2022 and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BFCCB-35BA-1F0F-AB05-455FB665E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3916437" cy="3880772"/>
          </a:xfrm>
        </p:spPr>
        <p:txBody>
          <a:bodyPr>
            <a:normAutofit/>
          </a:bodyPr>
          <a:lstStyle/>
          <a:p>
            <a:r>
              <a:rPr lang="en-US" sz="2400" b="1" dirty="0"/>
              <a:t>2022 Dues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$32.40 / month 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$388.80 annually</a:t>
            </a:r>
          </a:p>
          <a:p>
            <a:endParaRPr lang="en-US" sz="2400" b="1" dirty="0"/>
          </a:p>
          <a:p>
            <a:r>
              <a:rPr lang="en-US" sz="2400" b="1" dirty="0"/>
              <a:t>2023 Dues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$34.99 / month (8% increase) 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$419.90 annually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D7960-AE15-1CFB-EF23-C5B1CCDAD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1186" y="2160589"/>
            <a:ext cx="5645556" cy="3880773"/>
          </a:xfrm>
        </p:spPr>
        <p:txBody>
          <a:bodyPr>
            <a:normAutofit/>
          </a:bodyPr>
          <a:lstStyle/>
          <a:p>
            <a:r>
              <a:rPr lang="en-US" sz="2400" b="1" dirty="0"/>
              <a:t>Payment Options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Online at </a:t>
            </a:r>
            <a:r>
              <a:rPr lang="en-US" sz="2400" b="1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www.marinerslandinghoa.com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Mail to Advanced Management address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Put payment in blue box by the pool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Mail payment to HOA address</a:t>
            </a:r>
          </a:p>
        </p:txBody>
      </p:sp>
    </p:spTree>
    <p:extLst>
      <p:ext uri="{BB962C8B-B14F-4D97-AF65-F5344CB8AC3E}">
        <p14:creationId xmlns:p14="http://schemas.microsoft.com/office/powerpoint/2010/main" val="362031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11"/>
    </mc:Choice>
    <mc:Fallback xmlns="">
      <p:transition spd="slow" advTm="391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5654A-301E-B740-5F69-1E0F49BE4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084" y="593835"/>
            <a:ext cx="9207645" cy="998482"/>
          </a:xfrm>
        </p:spPr>
        <p:txBody>
          <a:bodyPr>
            <a:noAutofit/>
          </a:bodyPr>
          <a:lstStyle/>
          <a:p>
            <a:r>
              <a:rPr lang="en-US" sz="6000" b="1" dirty="0">
                <a:ln>
                  <a:solidFill>
                    <a:schemeClr val="tx1"/>
                  </a:solidFill>
                </a:ln>
              </a:rPr>
              <a:t>Renters VS Homeowners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A0918-16FC-E265-C487-47666CBF88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844565"/>
            <a:ext cx="9207645" cy="4307154"/>
          </a:xfrm>
        </p:spPr>
        <p:txBody>
          <a:bodyPr>
            <a:noAutofit/>
          </a:bodyPr>
          <a:lstStyle/>
          <a:p>
            <a:r>
              <a:rPr lang="en-US" sz="2600" b="1" dirty="0"/>
              <a:t>Ultimately Homeowners are responsible for HOA Dues</a:t>
            </a:r>
          </a:p>
          <a:p>
            <a:r>
              <a:rPr lang="en-US" sz="2600" b="1" dirty="0"/>
              <a:t>Homeowners are responsible for informing Renters of the Covenants &amp; Restrictions of the HOA</a:t>
            </a:r>
          </a:p>
          <a:p>
            <a:r>
              <a:rPr lang="en-US" sz="2600" b="1" dirty="0"/>
              <a:t>Renters are welcome at Board Meetings</a:t>
            </a:r>
          </a:p>
          <a:p>
            <a:r>
              <a:rPr lang="en-US" sz="2600" b="1" dirty="0"/>
              <a:t>Renters do not have voting rights unless proxied by the Homeowner</a:t>
            </a:r>
          </a:p>
          <a:p>
            <a:r>
              <a:rPr lang="en-US" sz="2600" b="1" dirty="0"/>
              <a:t>Pool keys are given at the discretion of the Homeowner</a:t>
            </a:r>
          </a:p>
          <a:p>
            <a:r>
              <a:rPr lang="en-US" sz="2600" b="1" dirty="0"/>
              <a:t>Only the Homeowner is contacted for HOA violations</a:t>
            </a:r>
          </a:p>
        </p:txBody>
      </p:sp>
    </p:spTree>
    <p:extLst>
      <p:ext uri="{BB962C8B-B14F-4D97-AF65-F5344CB8AC3E}">
        <p14:creationId xmlns:p14="http://schemas.microsoft.com/office/powerpoint/2010/main" val="322252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20"/>
    </mc:Choice>
    <mc:Fallback xmlns="">
      <p:transition spd="slow" advTm="312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287A8-B95C-81A5-F6B1-7817A79B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99" y="816638"/>
            <a:ext cx="9891741" cy="1156138"/>
          </a:xfrm>
        </p:spPr>
        <p:txBody>
          <a:bodyPr>
            <a:noAutofit/>
          </a:bodyPr>
          <a:lstStyle/>
          <a:p>
            <a:r>
              <a:rPr lang="en-US" sz="5400" b="1" dirty="0">
                <a:ln>
                  <a:solidFill>
                    <a:schemeClr val="tx1"/>
                  </a:solidFill>
                </a:ln>
              </a:rPr>
              <a:t>Things that require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8FBB7-333F-E819-7658-6D7718C53A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3323" y="2349776"/>
            <a:ext cx="4981903" cy="3880773"/>
          </a:xfrm>
        </p:spPr>
        <p:txBody>
          <a:bodyPr>
            <a:normAutofit/>
          </a:bodyPr>
          <a:lstStyle/>
          <a:p>
            <a:r>
              <a:rPr lang="en-US" sz="2800" b="1" dirty="0"/>
              <a:t>Home or Structure change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/>
              <a:t>Color of home, painting/siding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/>
              <a:t>Exterior additions to home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/>
              <a:t>Out building/shed</a:t>
            </a:r>
          </a:p>
          <a:p>
            <a:r>
              <a:rPr lang="en-US" sz="2800" b="1" dirty="0"/>
              <a:t>Tree removal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0BD82-B4AD-5D71-D525-4C86A660E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6446" y="2349775"/>
            <a:ext cx="4209394" cy="3880773"/>
          </a:xfrm>
        </p:spPr>
        <p:txBody>
          <a:bodyPr>
            <a:normAutofit/>
          </a:bodyPr>
          <a:lstStyle/>
          <a:p>
            <a:r>
              <a:rPr lang="en-US" sz="2800" b="1" dirty="0"/>
              <a:t>Fencing</a:t>
            </a:r>
          </a:p>
          <a:p>
            <a:r>
              <a:rPr lang="en-US" sz="2800" b="1" dirty="0"/>
              <a:t>Retaining wall on lake</a:t>
            </a:r>
          </a:p>
          <a:p>
            <a:r>
              <a:rPr lang="en-US" sz="2800" b="1" dirty="0"/>
              <a:t>Parties at the pool</a:t>
            </a:r>
          </a:p>
          <a:p>
            <a:r>
              <a:rPr lang="en-US" sz="2800" b="1" dirty="0"/>
              <a:t>Parties at the parks</a:t>
            </a:r>
          </a:p>
          <a:p>
            <a:r>
              <a:rPr lang="en-US" sz="2800" b="1" dirty="0"/>
              <a:t>RV parking for more than 2 weeks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51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07"/>
    </mc:Choice>
    <mc:Fallback xmlns="">
      <p:transition spd="slow" advTm="340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3EC270-D086-268B-724D-C2F0B1673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029" y="110358"/>
            <a:ext cx="9318171" cy="69368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n>
                  <a:solidFill>
                    <a:schemeClr val="tx1"/>
                  </a:solidFill>
                </a:ln>
              </a:rPr>
              <a:t>Covenants &amp; Restrictions (Simplified)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91FC8C-FB7A-9C99-F2DF-2F4906B3E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2303" y="771383"/>
            <a:ext cx="4657082" cy="5749160"/>
          </a:xfrm>
        </p:spPr>
        <p:txBody>
          <a:bodyPr>
            <a:noAutofit/>
          </a:bodyPr>
          <a:lstStyle/>
          <a:p>
            <a:r>
              <a:rPr lang="en-US" dirty="0"/>
              <a:t>Single Family Residences Only</a:t>
            </a:r>
          </a:p>
          <a:p>
            <a:r>
              <a:rPr lang="en-US" dirty="0"/>
              <a:t>No mobile homes, tents, canopies or trailers stored on property</a:t>
            </a:r>
          </a:p>
          <a:p>
            <a:r>
              <a:rPr lang="en-US" dirty="0"/>
              <a:t>8’X10’ Storage sheds permitted and must match home</a:t>
            </a:r>
          </a:p>
          <a:p>
            <a:r>
              <a:rPr lang="en-US" dirty="0"/>
              <a:t>For Rent/Sale signs only permitted, no pricing</a:t>
            </a:r>
          </a:p>
          <a:p>
            <a:r>
              <a:rPr lang="en-US" dirty="0"/>
              <a:t>No livestock or poultry allowed</a:t>
            </a:r>
          </a:p>
          <a:p>
            <a:r>
              <a:rPr lang="en-US" dirty="0"/>
              <a:t>Dogs, cats, birds are permitted</a:t>
            </a:r>
          </a:p>
          <a:p>
            <a:r>
              <a:rPr lang="en-US" dirty="0"/>
              <a:t>Pets leased all times off property</a:t>
            </a:r>
          </a:p>
          <a:p>
            <a:r>
              <a:rPr lang="en-US" dirty="0"/>
              <a:t>Trash can are to be hidden except on trash day</a:t>
            </a:r>
          </a:p>
          <a:p>
            <a:r>
              <a:rPr lang="en-US" dirty="0"/>
              <a:t>No burning on property except in firepits</a:t>
            </a:r>
          </a:p>
          <a:p>
            <a:r>
              <a:rPr lang="en-US" dirty="0"/>
              <a:t>No live oak trees removed without approval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002376-2B77-2A39-B8AF-F2EC6C78C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9385" y="804041"/>
            <a:ext cx="5044629" cy="5596759"/>
          </a:xfrm>
        </p:spPr>
        <p:txBody>
          <a:bodyPr>
            <a:noAutofit/>
          </a:bodyPr>
          <a:lstStyle/>
          <a:p>
            <a:r>
              <a:rPr lang="en-US" dirty="0"/>
              <a:t>No clotheslines</a:t>
            </a:r>
          </a:p>
          <a:p>
            <a:r>
              <a:rPr lang="en-US" dirty="0"/>
              <a:t>Homes &amp; grounds are to be maintained at all times, including house, yard and fencing</a:t>
            </a:r>
          </a:p>
          <a:p>
            <a:r>
              <a:rPr lang="en-US" dirty="0"/>
              <a:t>No trash or unsightly objects in yard creating an annoyance or nuisance to neighbors</a:t>
            </a:r>
          </a:p>
          <a:p>
            <a:r>
              <a:rPr lang="en-US" dirty="0"/>
              <a:t>Parking on driveway only, not on grass or yard area</a:t>
            </a:r>
          </a:p>
          <a:p>
            <a:r>
              <a:rPr lang="en-US" dirty="0"/>
              <a:t>No vehicles other than conventional cars, motorcycles, jeeps and pickup trucks</a:t>
            </a:r>
          </a:p>
          <a:p>
            <a:r>
              <a:rPr lang="en-US" dirty="0"/>
              <a:t>Parking limited to 3 vehicles per household</a:t>
            </a:r>
          </a:p>
          <a:p>
            <a:r>
              <a:rPr lang="en-US" dirty="0"/>
              <a:t>No gas powered boats permitted on lake</a:t>
            </a:r>
          </a:p>
          <a:p>
            <a:r>
              <a:rPr lang="en-US" dirty="0"/>
              <a:t>No noisy vehicles, golf carts, ATV or trailbikes allowed</a:t>
            </a:r>
          </a:p>
          <a:p>
            <a:r>
              <a:rPr lang="en-US" dirty="0"/>
              <a:t>Fences permitted in back and side yard only and require HOA approval (metal fences prohibited)</a:t>
            </a:r>
          </a:p>
        </p:txBody>
      </p:sp>
    </p:spTree>
    <p:extLst>
      <p:ext uri="{BB962C8B-B14F-4D97-AF65-F5344CB8AC3E}">
        <p14:creationId xmlns:p14="http://schemas.microsoft.com/office/powerpoint/2010/main" val="112551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43"/>
    </mc:Choice>
    <mc:Fallback xmlns="">
      <p:transition spd="slow" advTm="3343"/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4597</TotalTime>
  <Words>642</Words>
  <Application>Microsoft Office PowerPoint</Application>
  <PresentationFormat>Widescreen</PresentationFormat>
  <Paragraphs>122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Facet</vt:lpstr>
      <vt:lpstr>Worksheet</vt:lpstr>
      <vt:lpstr>Mariner’s Landing Home Owner’s Association</vt:lpstr>
      <vt:lpstr>PowerPoint Presentation</vt:lpstr>
      <vt:lpstr>2023 Dues </vt:lpstr>
      <vt:lpstr>People Paying VS People Not Paying out of 251 Homes</vt:lpstr>
      <vt:lpstr>PowerPoint Presentation</vt:lpstr>
      <vt:lpstr>Dues – 2022 and 2023</vt:lpstr>
      <vt:lpstr>Renters VS Homeowners</vt:lpstr>
      <vt:lpstr>Things that require Approval</vt:lpstr>
      <vt:lpstr>Covenants &amp; Restrictions (Simplified)</vt:lpstr>
      <vt:lpstr>Letters &amp; Liens</vt:lpstr>
      <vt:lpstr>Other Important Information and Phone Numbers</vt:lpstr>
      <vt:lpstr>MLHOA Information</vt:lpstr>
      <vt:lpstr>Facts if we disband the HOA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MLHOA</dc:title>
  <dc:creator>janet hege</dc:creator>
  <cp:lastModifiedBy>John Kissinger</cp:lastModifiedBy>
  <cp:revision>13</cp:revision>
  <cp:lastPrinted>2022-10-10T18:11:43Z</cp:lastPrinted>
  <dcterms:created xsi:type="dcterms:W3CDTF">2022-09-19T23:02:42Z</dcterms:created>
  <dcterms:modified xsi:type="dcterms:W3CDTF">2025-05-27T17:13:43Z</dcterms:modified>
</cp:coreProperties>
</file>